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84" r:id="rId12"/>
    <p:sldId id="266" r:id="rId13"/>
    <p:sldId id="270" r:id="rId14"/>
    <p:sldId id="271" r:id="rId15"/>
    <p:sldId id="268" r:id="rId16"/>
    <p:sldId id="267" r:id="rId17"/>
    <p:sldId id="272" r:id="rId18"/>
    <p:sldId id="273" r:id="rId19"/>
    <p:sldId id="274" r:id="rId20"/>
    <p:sldId id="275" r:id="rId21"/>
    <p:sldId id="278" r:id="rId22"/>
    <p:sldId id="277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64B-FA59-4167-8691-1C6CB3A0726E}" type="doc">
      <dgm:prSet loTypeId="urn:microsoft.com/office/officeart/2005/8/layout/cycle4#1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4917724-761E-43CB-9D5E-00B81605F32D}">
      <dgm:prSet phldrT="[Text]" custT="1"/>
      <dgm:spPr/>
      <dgm:t>
        <a:bodyPr/>
        <a:lstStyle/>
        <a:p>
          <a:r>
            <a:rPr lang="en-US" sz="1050" dirty="0" smtClean="0"/>
            <a:t>Resource Network</a:t>
          </a:r>
        </a:p>
      </dgm:t>
    </dgm:pt>
    <dgm:pt modelId="{F9C37A85-AE26-4CD0-8966-57E217FEF7E6}" type="parTrans" cxnId="{8CF06DF6-E018-4326-945A-AB2363AFFA5B}">
      <dgm:prSet/>
      <dgm:spPr/>
      <dgm:t>
        <a:bodyPr/>
        <a:lstStyle/>
        <a:p>
          <a:endParaRPr lang="en-US" sz="2800"/>
        </a:p>
      </dgm:t>
    </dgm:pt>
    <dgm:pt modelId="{63805B21-E5BA-4D69-8D69-F7BB5BC8CC3D}" type="sibTrans" cxnId="{8CF06DF6-E018-4326-945A-AB2363AFFA5B}">
      <dgm:prSet/>
      <dgm:spPr/>
      <dgm:t>
        <a:bodyPr/>
        <a:lstStyle/>
        <a:p>
          <a:endParaRPr lang="en-US" sz="2800"/>
        </a:p>
      </dgm:t>
    </dgm:pt>
    <dgm:pt modelId="{CE9C28C3-C634-41AA-A0E7-1E5DC160A54F}">
      <dgm:prSet phldrT="[Text]" custT="1"/>
      <dgm:spPr/>
      <dgm:t>
        <a:bodyPr/>
        <a:lstStyle/>
        <a:p>
          <a:r>
            <a:rPr lang="en-US" sz="1050" dirty="0" smtClean="0"/>
            <a:t>Learning Assistant</a:t>
          </a:r>
        </a:p>
      </dgm:t>
    </dgm:pt>
    <dgm:pt modelId="{3F950904-19A8-432B-A57F-94368B0F407E}" type="parTrans" cxnId="{3DC70AE9-717A-478C-9301-916F7E58A37B}">
      <dgm:prSet/>
      <dgm:spPr/>
      <dgm:t>
        <a:bodyPr/>
        <a:lstStyle/>
        <a:p>
          <a:endParaRPr lang="en-US" sz="2800"/>
        </a:p>
      </dgm:t>
    </dgm:pt>
    <dgm:pt modelId="{10C8222D-3C12-4288-92F1-7E20E97BB61B}" type="sibTrans" cxnId="{3DC70AE9-717A-478C-9301-916F7E58A37B}">
      <dgm:prSet/>
      <dgm:spPr/>
      <dgm:t>
        <a:bodyPr/>
        <a:lstStyle/>
        <a:p>
          <a:endParaRPr lang="en-US" sz="2800"/>
        </a:p>
      </dgm:t>
    </dgm:pt>
    <dgm:pt modelId="{626B0365-3251-475F-BDB9-A7F3A74540CC}">
      <dgm:prSet phldrT="[Text]" custT="1"/>
      <dgm:spPr/>
      <dgm:t>
        <a:bodyPr/>
        <a:lstStyle/>
        <a:p>
          <a:r>
            <a:rPr lang="en-US" sz="1000" dirty="0" smtClean="0"/>
            <a:t>Automate Skills Dev.</a:t>
          </a:r>
          <a:endParaRPr lang="en-US" sz="1000" dirty="0"/>
        </a:p>
      </dgm:t>
    </dgm:pt>
    <dgm:pt modelId="{288EEAC8-597E-404A-8519-04FFBCCDD3A8}" type="parTrans" cxnId="{AC803204-52EE-4FF8-AF86-3B777ED12C14}">
      <dgm:prSet/>
      <dgm:spPr/>
      <dgm:t>
        <a:bodyPr/>
        <a:lstStyle/>
        <a:p>
          <a:endParaRPr lang="en-US" sz="2800"/>
        </a:p>
      </dgm:t>
    </dgm:pt>
    <dgm:pt modelId="{FEB74A5C-D437-43A0-8030-52BD16D726A8}" type="sibTrans" cxnId="{AC803204-52EE-4FF8-AF86-3B777ED12C14}">
      <dgm:prSet/>
      <dgm:spPr/>
      <dgm:t>
        <a:bodyPr/>
        <a:lstStyle/>
        <a:p>
          <a:endParaRPr lang="en-US" sz="2800"/>
        </a:p>
      </dgm:t>
    </dgm:pt>
    <dgm:pt modelId="{DB0658BB-052B-4FF6-A990-75DB2B57DDA3}">
      <dgm:prSet phldrT="[Text]" custT="1"/>
      <dgm:spPr/>
      <dgm:t>
        <a:bodyPr/>
        <a:lstStyle/>
        <a:p>
          <a:r>
            <a:rPr lang="en-US" sz="1000" dirty="0" smtClean="0"/>
            <a:t>Personal Learning Records</a:t>
          </a:r>
          <a:endParaRPr lang="en-US" sz="1000" dirty="0"/>
        </a:p>
      </dgm:t>
    </dgm:pt>
    <dgm:pt modelId="{F639A419-DBFA-4954-9E83-0956F69B32FC}" type="parTrans" cxnId="{63DDD65F-C5B5-4F0D-A16F-53DC5ED50F75}">
      <dgm:prSet/>
      <dgm:spPr/>
      <dgm:t>
        <a:bodyPr/>
        <a:lstStyle/>
        <a:p>
          <a:endParaRPr lang="en-US"/>
        </a:p>
      </dgm:t>
    </dgm:pt>
    <dgm:pt modelId="{2C64986C-3866-4029-B153-707EF00F6B7C}" type="sibTrans" cxnId="{63DDD65F-C5B5-4F0D-A16F-53DC5ED50F75}">
      <dgm:prSet/>
      <dgm:spPr/>
      <dgm:t>
        <a:bodyPr/>
        <a:lstStyle/>
        <a:p>
          <a:endParaRPr lang="en-US"/>
        </a:p>
      </dgm:t>
    </dgm:pt>
    <dgm:pt modelId="{8FDF5E2C-3FD5-4AC6-8BF3-72400377FF23}" type="pres">
      <dgm:prSet presAssocID="{A97A064B-FA59-4167-8691-1C6CB3A072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8A5A2-F7A1-4D37-A780-CCFADE04F046}" type="pres">
      <dgm:prSet presAssocID="{A97A064B-FA59-4167-8691-1C6CB3A0726E}" presName="children" presStyleCnt="0"/>
      <dgm:spPr/>
      <dgm:t>
        <a:bodyPr/>
        <a:lstStyle/>
        <a:p>
          <a:endParaRPr lang="en-US"/>
        </a:p>
      </dgm:t>
    </dgm:pt>
    <dgm:pt modelId="{E1DF9EEF-13ED-4547-9363-91956409649E}" type="pres">
      <dgm:prSet presAssocID="{A97A064B-FA59-4167-8691-1C6CB3A0726E}" presName="childPlaceholder" presStyleCnt="0"/>
      <dgm:spPr/>
      <dgm:t>
        <a:bodyPr/>
        <a:lstStyle/>
        <a:p>
          <a:endParaRPr lang="en-US"/>
        </a:p>
      </dgm:t>
    </dgm:pt>
    <dgm:pt modelId="{87C4FB9A-7944-44F9-ADB8-21A4CC239583}" type="pres">
      <dgm:prSet presAssocID="{A97A064B-FA59-4167-8691-1C6CB3A0726E}" presName="circle" presStyleCnt="0"/>
      <dgm:spPr/>
      <dgm:t>
        <a:bodyPr/>
        <a:lstStyle/>
        <a:p>
          <a:endParaRPr lang="en-US"/>
        </a:p>
      </dgm:t>
    </dgm:pt>
    <dgm:pt modelId="{4057FE0C-D157-4473-B98F-67FDE465A781}" type="pres">
      <dgm:prSet presAssocID="{A97A064B-FA59-4167-8691-1C6CB3A0726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784F9-DAA7-4D83-904C-E2518DA25024}" type="pres">
      <dgm:prSet presAssocID="{A97A064B-FA59-4167-8691-1C6CB3A0726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BD4E5-D527-46F9-86A7-A21E78F66641}" type="pres">
      <dgm:prSet presAssocID="{A97A064B-FA59-4167-8691-1C6CB3A0726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823A-BF7E-4A9A-8E5F-1322B2F57BE2}" type="pres">
      <dgm:prSet presAssocID="{A97A064B-FA59-4167-8691-1C6CB3A0726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C1F47-A3F8-466F-903A-54AF12133C6A}" type="pres">
      <dgm:prSet presAssocID="{A97A064B-FA59-4167-8691-1C6CB3A0726E}" presName="quadrantPlaceholder" presStyleCnt="0"/>
      <dgm:spPr/>
      <dgm:t>
        <a:bodyPr/>
        <a:lstStyle/>
        <a:p>
          <a:endParaRPr lang="en-US"/>
        </a:p>
      </dgm:t>
    </dgm:pt>
    <dgm:pt modelId="{7BD13B4D-85E1-4DCB-95FD-490A7D78696C}" type="pres">
      <dgm:prSet presAssocID="{A97A064B-FA59-4167-8691-1C6CB3A0726E}" presName="center1" presStyleLbl="fgShp" presStyleIdx="0" presStyleCnt="2" custScaleX="828222" custScaleY="1017382" custLinFactNeighborY="7222"/>
      <dgm:spPr/>
      <dgm:t>
        <a:bodyPr/>
        <a:lstStyle/>
        <a:p>
          <a:endParaRPr lang="en-US"/>
        </a:p>
      </dgm:t>
    </dgm:pt>
    <dgm:pt modelId="{2D7A17E6-0339-4BDB-966A-532FFD983C75}" type="pres">
      <dgm:prSet presAssocID="{A97A064B-FA59-4167-8691-1C6CB3A0726E}" presName="center2" presStyleLbl="fgShp" presStyleIdx="1" presStyleCnt="2" custScaleX="825467" custScaleY="905928" custLinFactNeighborX="-1998" custLinFactNeighborY="-14154"/>
      <dgm:spPr/>
      <dgm:t>
        <a:bodyPr/>
        <a:lstStyle/>
        <a:p>
          <a:endParaRPr lang="en-US"/>
        </a:p>
      </dgm:t>
    </dgm:pt>
  </dgm:ptLst>
  <dgm:cxnLst>
    <dgm:cxn modelId="{3DC70AE9-717A-478C-9301-916F7E58A37B}" srcId="{A97A064B-FA59-4167-8691-1C6CB3A0726E}" destId="{CE9C28C3-C634-41AA-A0E7-1E5DC160A54F}" srcOrd="1" destOrd="0" parTransId="{3F950904-19A8-432B-A57F-94368B0F407E}" sibTransId="{10C8222D-3C12-4288-92F1-7E20E97BB61B}"/>
    <dgm:cxn modelId="{F69C48CB-151D-40B1-B083-AB798EB40304}" type="presOf" srcId="{DB0658BB-052B-4FF6-A990-75DB2B57DDA3}" destId="{1673823A-BF7E-4A9A-8E5F-1322B2F57BE2}" srcOrd="0" destOrd="0" presId="urn:microsoft.com/office/officeart/2005/8/layout/cycle4#1"/>
    <dgm:cxn modelId="{B6D35B1B-A899-4384-B0D4-4BC539BE7699}" type="presOf" srcId="{64917724-761E-43CB-9D5E-00B81605F32D}" destId="{4057FE0C-D157-4473-B98F-67FDE465A781}" srcOrd="0" destOrd="0" presId="urn:microsoft.com/office/officeart/2005/8/layout/cycle4#1"/>
    <dgm:cxn modelId="{727B687A-35E3-42C6-B567-0186A6EFF1B8}" type="presOf" srcId="{626B0365-3251-475F-BDB9-A7F3A74540CC}" destId="{41FBD4E5-D527-46F9-86A7-A21E78F66641}" srcOrd="0" destOrd="0" presId="urn:microsoft.com/office/officeart/2005/8/layout/cycle4#1"/>
    <dgm:cxn modelId="{63DDD65F-C5B5-4F0D-A16F-53DC5ED50F75}" srcId="{A97A064B-FA59-4167-8691-1C6CB3A0726E}" destId="{DB0658BB-052B-4FF6-A990-75DB2B57DDA3}" srcOrd="3" destOrd="0" parTransId="{F639A419-DBFA-4954-9E83-0956F69B32FC}" sibTransId="{2C64986C-3866-4029-B153-707EF00F6B7C}"/>
    <dgm:cxn modelId="{23A9CF4E-EC60-4ADD-A122-3422B5147630}" type="presOf" srcId="{A97A064B-FA59-4167-8691-1C6CB3A0726E}" destId="{8FDF5E2C-3FD5-4AC6-8BF3-72400377FF23}" srcOrd="0" destOrd="0" presId="urn:microsoft.com/office/officeart/2005/8/layout/cycle4#1"/>
    <dgm:cxn modelId="{AC803204-52EE-4FF8-AF86-3B777ED12C14}" srcId="{A97A064B-FA59-4167-8691-1C6CB3A0726E}" destId="{626B0365-3251-475F-BDB9-A7F3A74540CC}" srcOrd="2" destOrd="0" parTransId="{288EEAC8-597E-404A-8519-04FFBCCDD3A8}" sibTransId="{FEB74A5C-D437-43A0-8030-52BD16D726A8}"/>
    <dgm:cxn modelId="{0761E5A5-0752-4B60-8DBB-91BC8224F6E7}" type="presOf" srcId="{CE9C28C3-C634-41AA-A0E7-1E5DC160A54F}" destId="{932784F9-DAA7-4D83-904C-E2518DA25024}" srcOrd="0" destOrd="0" presId="urn:microsoft.com/office/officeart/2005/8/layout/cycle4#1"/>
    <dgm:cxn modelId="{8CF06DF6-E018-4326-945A-AB2363AFFA5B}" srcId="{A97A064B-FA59-4167-8691-1C6CB3A0726E}" destId="{64917724-761E-43CB-9D5E-00B81605F32D}" srcOrd="0" destOrd="0" parTransId="{F9C37A85-AE26-4CD0-8966-57E217FEF7E6}" sibTransId="{63805B21-E5BA-4D69-8D69-F7BB5BC8CC3D}"/>
    <dgm:cxn modelId="{EA242045-A7F9-4E09-A4C6-DB2ECE11FE53}" type="presParOf" srcId="{8FDF5E2C-3FD5-4AC6-8BF3-72400377FF23}" destId="{9B68A5A2-F7A1-4D37-A780-CCFADE04F046}" srcOrd="0" destOrd="0" presId="urn:microsoft.com/office/officeart/2005/8/layout/cycle4#1"/>
    <dgm:cxn modelId="{370A579C-7387-426D-850B-37DC42B992E4}" type="presParOf" srcId="{9B68A5A2-F7A1-4D37-A780-CCFADE04F046}" destId="{E1DF9EEF-13ED-4547-9363-91956409649E}" srcOrd="0" destOrd="0" presId="urn:microsoft.com/office/officeart/2005/8/layout/cycle4#1"/>
    <dgm:cxn modelId="{21BAA48D-0E51-4F7C-9FCE-83F398EE137D}" type="presParOf" srcId="{8FDF5E2C-3FD5-4AC6-8BF3-72400377FF23}" destId="{87C4FB9A-7944-44F9-ADB8-21A4CC239583}" srcOrd="1" destOrd="0" presId="urn:microsoft.com/office/officeart/2005/8/layout/cycle4#1"/>
    <dgm:cxn modelId="{0E010D6E-8FAC-42B1-A408-F2E7B1D72AC9}" type="presParOf" srcId="{87C4FB9A-7944-44F9-ADB8-21A4CC239583}" destId="{4057FE0C-D157-4473-B98F-67FDE465A781}" srcOrd="0" destOrd="0" presId="urn:microsoft.com/office/officeart/2005/8/layout/cycle4#1"/>
    <dgm:cxn modelId="{D9EA2AD1-569F-4117-8AA3-6F433EA95CC9}" type="presParOf" srcId="{87C4FB9A-7944-44F9-ADB8-21A4CC239583}" destId="{932784F9-DAA7-4D83-904C-E2518DA25024}" srcOrd="1" destOrd="0" presId="urn:microsoft.com/office/officeart/2005/8/layout/cycle4#1"/>
    <dgm:cxn modelId="{B31CBC84-8CD9-4C72-B948-46B66C566AF4}" type="presParOf" srcId="{87C4FB9A-7944-44F9-ADB8-21A4CC239583}" destId="{41FBD4E5-D527-46F9-86A7-A21E78F66641}" srcOrd="2" destOrd="0" presId="urn:microsoft.com/office/officeart/2005/8/layout/cycle4#1"/>
    <dgm:cxn modelId="{7E35F36E-600C-43BD-A09F-57BE92611537}" type="presParOf" srcId="{87C4FB9A-7944-44F9-ADB8-21A4CC239583}" destId="{1673823A-BF7E-4A9A-8E5F-1322B2F57BE2}" srcOrd="3" destOrd="0" presId="urn:microsoft.com/office/officeart/2005/8/layout/cycle4#1"/>
    <dgm:cxn modelId="{F862239C-53BB-4993-A72D-0525D4462422}" type="presParOf" srcId="{87C4FB9A-7944-44F9-ADB8-21A4CC239583}" destId="{1B4C1F47-A3F8-466F-903A-54AF12133C6A}" srcOrd="4" destOrd="0" presId="urn:microsoft.com/office/officeart/2005/8/layout/cycle4#1"/>
    <dgm:cxn modelId="{2E12D86A-E2F2-4EFE-96A1-973BE1CF6010}" type="presParOf" srcId="{8FDF5E2C-3FD5-4AC6-8BF3-72400377FF23}" destId="{7BD13B4D-85E1-4DCB-95FD-490A7D78696C}" srcOrd="2" destOrd="0" presId="urn:microsoft.com/office/officeart/2005/8/layout/cycle4#1"/>
    <dgm:cxn modelId="{47F05744-4528-4934-BF07-1F2AF62D0153}" type="presParOf" srcId="{8FDF5E2C-3FD5-4AC6-8BF3-72400377FF23}" destId="{2D7A17E6-0339-4BDB-966A-532FFD983C7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FE0C-D157-4473-B98F-67FDE465A781}">
      <dsp:nvSpPr>
        <dsp:cNvPr id="0" name=""/>
        <dsp:cNvSpPr/>
      </dsp:nvSpPr>
      <dsp:spPr>
        <a:xfrm>
          <a:off x="636274" y="484518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Resource Network</a:t>
          </a:r>
        </a:p>
      </dsp:txBody>
      <dsp:txXfrm>
        <a:off x="1026101" y="874345"/>
        <a:ext cx="941124" cy="941124"/>
      </dsp:txXfrm>
    </dsp:sp>
    <dsp:sp modelId="{932784F9-DAA7-4D83-904C-E2518DA25024}">
      <dsp:nvSpPr>
        <dsp:cNvPr id="0" name=""/>
        <dsp:cNvSpPr/>
      </dsp:nvSpPr>
      <dsp:spPr>
        <a:xfrm rot="5400000">
          <a:off x="2028701" y="484518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Learning Assistant</a:t>
          </a:r>
        </a:p>
      </dsp:txBody>
      <dsp:txXfrm rot="-5400000">
        <a:off x="2028701" y="874345"/>
        <a:ext cx="941124" cy="941124"/>
      </dsp:txXfrm>
    </dsp:sp>
    <dsp:sp modelId="{41FBD4E5-D527-46F9-86A7-A21E78F66641}">
      <dsp:nvSpPr>
        <dsp:cNvPr id="0" name=""/>
        <dsp:cNvSpPr/>
      </dsp:nvSpPr>
      <dsp:spPr>
        <a:xfrm rot="10800000">
          <a:off x="2028701" y="1876946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Automate Skills Dev.</a:t>
          </a:r>
          <a:endParaRPr lang="en-US" sz="1000" kern="1200" dirty="0"/>
        </a:p>
      </dsp:txBody>
      <dsp:txXfrm rot="10800000">
        <a:off x="2028701" y="1876946"/>
        <a:ext cx="941124" cy="941124"/>
      </dsp:txXfrm>
    </dsp:sp>
    <dsp:sp modelId="{1673823A-BF7E-4A9A-8E5F-1322B2F57BE2}">
      <dsp:nvSpPr>
        <dsp:cNvPr id="0" name=""/>
        <dsp:cNvSpPr/>
      </dsp:nvSpPr>
      <dsp:spPr>
        <a:xfrm rot="16200000">
          <a:off x="636274" y="1876946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Personal Learning Records</a:t>
          </a:r>
          <a:endParaRPr lang="en-US" sz="1000" kern="1200" dirty="0"/>
        </a:p>
      </dsp:txBody>
      <dsp:txXfrm rot="5400000">
        <a:off x="1026101" y="1876946"/>
        <a:ext cx="941124" cy="941124"/>
      </dsp:txXfrm>
    </dsp:sp>
    <dsp:sp modelId="{7BD13B4D-85E1-4DCB-95FD-490A7D78696C}">
      <dsp:nvSpPr>
        <dsp:cNvPr id="0" name=""/>
        <dsp:cNvSpPr/>
      </dsp:nvSpPr>
      <dsp:spPr>
        <a:xfrm>
          <a:off x="94992" y="-234470"/>
          <a:ext cx="3805942" cy="4065385"/>
        </a:xfrm>
        <a:prstGeom prst="circular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D7A17E6-0339-4BDB-966A-532FFD983C75}">
      <dsp:nvSpPr>
        <dsp:cNvPr id="0" name=""/>
        <dsp:cNvSpPr/>
      </dsp:nvSpPr>
      <dsp:spPr>
        <a:xfrm rot="10800000">
          <a:off x="92141" y="56483"/>
          <a:ext cx="3793282" cy="3620023"/>
        </a:xfrm>
        <a:prstGeom prst="circular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D4B4-A106-407D-AEE9-10F7EC57B276}" type="datetimeFigureOut">
              <a:rPr lang="en-CA" smtClean="0"/>
              <a:t>2014-09-18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B651-A951-4638-8F23-F8172A9F9A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2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B651-A951-4638-8F23-F8172A9F9A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9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28663" lvl="1" indent="-279400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the solution would consist of the main components as shown on the slide</a:t>
            </a: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Learning as a Cloud Service - will create a distributed learning layer, which is mechanism for working with data no matter where it is stored, through desktop, mobile and other devices.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Resource Repository Network – will create a resource graph from multiple sources and multiple formats including live and dynamic data such as oilfield data, refinery instrumentation, or Oil and Gas market information.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Personal Learning Record - this project will define how we represent, capture, and leverage user activity, including ratings, test results, performance measures, and the like, in a distributed learning and work environment.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Automated Competence Development And Recognition – whereas existing recommender systems depend on manually defined metrics, this system will detect new and emerging competences and automatically assess employee performance.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spcAft>
                <a:spcPts val="975"/>
              </a:spcAft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Personal Learning Assistant – this project will develop an integrated learning appliance, a mechanism for looking up or finding references or resources inside other programs or environments. 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13177F-E335-4E52-B904-D741E05FEE4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0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11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5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3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1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28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58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2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8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20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econf.org/2013/files/2014/07/v3.0_PLE_Conference2013_ResearchReport_BeuthUniversity_MonashUniversity.pdf" TargetMode="External"/><Relationship Id="rId2" Type="http://schemas.openxmlformats.org/officeDocument/2006/relationships/hyperlink" Target="http://en.wikipedia.org/wiki/History_of_personal_learning_environ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ithknown.com/" TargetMode="External"/><Relationship Id="rId7" Type="http://schemas.openxmlformats.org/officeDocument/2006/relationships/hyperlink" Target="http://personalis.wikispaces.com/PLE+Projects" TargetMode="External"/><Relationship Id="rId2" Type="http://schemas.openxmlformats.org/officeDocument/2006/relationships/hyperlink" Target="http://www.role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mahara.org/" TargetMode="External"/><Relationship Id="rId4" Type="http://schemas.openxmlformats.org/officeDocument/2006/relationships/hyperlink" Target="http://learninglocker.net/" TargetMode="Externa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14/09/steve-wheeler-september-17-riyadh-note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alleadershipmanifesto.com/manifesto/making-subject-objec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lpss.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ithcotps.sa.edu.au/Learning.htm" TargetMode="External"/><Relationship Id="rId5" Type="http://schemas.openxmlformats.org/officeDocument/2006/relationships/hyperlink" Target="http://www.alter-inc.com/wearable.html" TargetMode="External"/><Relationship Id="rId4" Type="http://schemas.openxmlformats.org/officeDocument/2006/relationships/hyperlink" Target="http://singularityhub.com/2012/10/15/19th-century-french-artists-predicted-the-world-of-the-future-in-this-series-of-postcard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me/mybooks.htm" TargetMode="External"/><Relationship Id="rId2" Type="http://schemas.openxmlformats.org/officeDocument/2006/relationships/hyperlink" Target="http://www.downes.ca/futu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14/09/bader-alsaleh-september-17-riyadh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post.ca/ple_diagrams/index.php/mind-map-3" TargetMode="External"/><Relationship Id="rId2" Type="http://schemas.openxmlformats.org/officeDocument/2006/relationships/hyperlink" Target="https://www.google.com/search?q=ple+diagr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" y="0"/>
            <a:ext cx="12230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40" y="279972"/>
            <a:ext cx="10665856" cy="1402523"/>
          </a:xfrm>
        </p:spPr>
        <p:txBody>
          <a:bodyPr>
            <a:noAutofit/>
          </a:bodyPr>
          <a:lstStyle/>
          <a:p>
            <a:pPr algn="l"/>
            <a:r>
              <a:rPr lang="en-CA" sz="4800" dirty="0"/>
              <a:t>Personal </a:t>
            </a:r>
            <a:r>
              <a:rPr lang="en-CA" sz="4800" dirty="0"/>
              <a:t>Learning </a:t>
            </a:r>
            <a:r>
              <a:rPr lang="en-CA" sz="4800" dirty="0"/>
              <a:t>in a </a:t>
            </a:r>
            <a:r>
              <a:rPr lang="en-CA" sz="4800" dirty="0"/>
              <a:t>Connected World</a:t>
            </a:r>
            <a:r>
              <a:rPr lang="en-CA" sz="4800" dirty="0"/>
              <a:t>: </a:t>
            </a:r>
            <a:r>
              <a:rPr lang="en-CA" sz="8000" dirty="0" smtClean="0"/>
              <a:t/>
            </a:r>
            <a:br>
              <a:rPr lang="en-CA" sz="8000" dirty="0" smtClean="0"/>
            </a:br>
            <a:r>
              <a:rPr lang="en-CA" sz="4400" dirty="0"/>
              <a:t>Learning </a:t>
            </a:r>
            <a:r>
              <a:rPr lang="en-CA" sz="4400" dirty="0"/>
              <a:t>and </a:t>
            </a:r>
            <a:r>
              <a:rPr lang="en-CA" sz="4400" dirty="0"/>
              <a:t>Performance Support Systems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40" y="3700893"/>
            <a:ext cx="3023286" cy="1655762"/>
          </a:xfrm>
        </p:spPr>
        <p:txBody>
          <a:bodyPr/>
          <a:lstStyle/>
          <a:p>
            <a:pPr algn="l"/>
            <a:r>
              <a:rPr lang="en-CA" dirty="0" smtClean="0"/>
              <a:t>Stephen Downes</a:t>
            </a:r>
          </a:p>
          <a:p>
            <a:pPr algn="l"/>
            <a:r>
              <a:rPr lang="en-CA" dirty="0" smtClean="0"/>
              <a:t>September 18, 2014</a:t>
            </a:r>
          </a:p>
          <a:p>
            <a:pPr algn="l"/>
            <a:r>
              <a:rPr lang="en-CA" dirty="0" smtClean="0"/>
              <a:t>Riyadh, Saudi Arabia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35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is known generally as the ‘Personal Learning Environment’ (PLE)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063111"/>
          </a:xfrm>
        </p:spPr>
        <p:txBody>
          <a:bodyPr/>
          <a:lstStyle/>
          <a:p>
            <a:r>
              <a:rPr lang="en-CA" dirty="0" smtClean="0"/>
              <a:t>The PLE as concept</a:t>
            </a:r>
          </a:p>
          <a:p>
            <a:r>
              <a:rPr lang="en-CA" dirty="0" smtClean="0"/>
              <a:t>Web 2.0 supported PLEs</a:t>
            </a:r>
          </a:p>
          <a:p>
            <a:r>
              <a:rPr lang="en-CA" dirty="0" smtClean="0"/>
              <a:t>Game-based approaches and ‘quantified self’</a:t>
            </a:r>
          </a:p>
          <a:p>
            <a:r>
              <a:rPr lang="en-CA" dirty="0" smtClean="0"/>
              <a:t>Mobile learning</a:t>
            </a:r>
          </a:p>
          <a:p>
            <a:r>
              <a:rPr lang="en-CA" dirty="0" smtClean="0"/>
              <a:t>The PLE as an assessment tool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4888251"/>
            <a:ext cx="6165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hlinkClick r:id="rId2"/>
              </a:rPr>
              <a:t>http://</a:t>
            </a:r>
            <a:r>
              <a:rPr lang="en-CA" sz="1400" dirty="0" smtClean="0">
                <a:hlinkClick r:id="rId2"/>
              </a:rPr>
              <a:t>en.wikipedia.org/wiki/History_of_personal_learning_environments</a:t>
            </a:r>
            <a:endParaRPr lang="en-CA" sz="1400" dirty="0" smtClean="0"/>
          </a:p>
          <a:p>
            <a:r>
              <a:rPr lang="en-CA" sz="1400" dirty="0">
                <a:hlinkClick r:id="rId3"/>
              </a:rPr>
              <a:t>http://</a:t>
            </a:r>
            <a:r>
              <a:rPr lang="en-CA" sz="1400" dirty="0" smtClean="0">
                <a:hlinkClick r:id="rId3"/>
              </a:rPr>
              <a:t>pleconf.org/2013/files/2014/07/v3.0_PLE_Conference2013_ResearchReport_BeuthUniversity_MonashUniversity.pdf</a:t>
            </a:r>
            <a:endParaRPr lang="en-CA" sz="1400" dirty="0" smtClean="0"/>
          </a:p>
          <a:p>
            <a:r>
              <a:rPr lang="en-CA" sz="1400" dirty="0" smtClean="0"/>
              <a:t>Images: </a:t>
            </a:r>
            <a:r>
              <a:rPr lang="en-CA" sz="1400" dirty="0"/>
              <a:t>Ebrahim Rahimi, Jan van den Berg, </a:t>
            </a:r>
            <a:r>
              <a:rPr lang="en-CA" sz="1400" dirty="0" err="1"/>
              <a:t>Wim</a:t>
            </a:r>
            <a:r>
              <a:rPr lang="en-CA" sz="1400" dirty="0"/>
              <a:t> </a:t>
            </a:r>
            <a:r>
              <a:rPr lang="en-CA" sz="1400" dirty="0" err="1" smtClean="0"/>
              <a:t>Veen</a:t>
            </a:r>
            <a:r>
              <a:rPr lang="en-CA" sz="1400" dirty="0" smtClean="0"/>
              <a:t>; </a:t>
            </a:r>
            <a:r>
              <a:rPr lang="en-CA" sz="1400" dirty="0" err="1"/>
              <a:t>Benedikt</a:t>
            </a:r>
            <a:r>
              <a:rPr lang="en-CA" sz="1400" dirty="0"/>
              <a:t> S. </a:t>
            </a:r>
            <a:r>
              <a:rPr lang="en-CA" sz="1400" dirty="0" err="1"/>
              <a:t>Morschheuser</a:t>
            </a:r>
            <a:r>
              <a:rPr lang="en-CA" sz="1400" dirty="0"/>
              <a:t>, </a:t>
            </a:r>
            <a:r>
              <a:rPr lang="en-CA" sz="1400" dirty="0" err="1"/>
              <a:t>Verónica</a:t>
            </a:r>
            <a:r>
              <a:rPr lang="en-CA" sz="1400" dirty="0"/>
              <a:t> Rivera-</a:t>
            </a:r>
            <a:r>
              <a:rPr lang="en-CA" sz="1400" dirty="0" err="1"/>
              <a:t>Pelayo</a:t>
            </a:r>
            <a:r>
              <a:rPr lang="en-CA" sz="1400" dirty="0"/>
              <a:t>, </a:t>
            </a:r>
            <a:r>
              <a:rPr lang="en-CA" sz="1400" dirty="0" err="1"/>
              <a:t>Athanasios</a:t>
            </a:r>
            <a:r>
              <a:rPr lang="en-CA" sz="1400" dirty="0"/>
              <a:t> </a:t>
            </a:r>
            <a:r>
              <a:rPr lang="en-CA" sz="1400" dirty="0" err="1"/>
              <a:t>Mazarakis</a:t>
            </a:r>
            <a:r>
              <a:rPr lang="en-CA" sz="1400" dirty="0"/>
              <a:t>,</a:t>
            </a:r>
          </a:p>
          <a:p>
            <a:r>
              <a:rPr lang="en-CA" sz="1400" dirty="0"/>
              <a:t>Valentin Zacharias</a:t>
            </a:r>
            <a:endParaRPr lang="en-CA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28" y="1790686"/>
            <a:ext cx="3213006" cy="2563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13" y="4249921"/>
            <a:ext cx="30194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Relevant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99432" cy="435133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Manchester PLE Project</a:t>
            </a:r>
          </a:p>
          <a:p>
            <a:r>
              <a:rPr lang="en-CA" sz="3200" dirty="0" smtClean="0"/>
              <a:t>Responsive Open Learning Environments (ROLE</a:t>
            </a:r>
            <a:r>
              <a:rPr lang="en-CA" sz="3200" dirty="0"/>
              <a:t>) </a:t>
            </a:r>
            <a:r>
              <a:rPr lang="en-CA" sz="2000" dirty="0">
                <a:hlinkClick r:id="rId2"/>
              </a:rPr>
              <a:t>http://www.role-project.eu</a:t>
            </a:r>
            <a:r>
              <a:rPr lang="en-CA" sz="2000" dirty="0" smtClean="0">
                <a:hlinkClick r:id="rId2"/>
              </a:rPr>
              <a:t>/</a:t>
            </a:r>
            <a:r>
              <a:rPr lang="en-CA" sz="2000" dirty="0" smtClean="0"/>
              <a:t> </a:t>
            </a:r>
          </a:p>
          <a:p>
            <a:r>
              <a:rPr lang="en-CA" sz="3200" dirty="0"/>
              <a:t>Known </a:t>
            </a:r>
            <a:r>
              <a:rPr lang="en-CA" sz="2000" dirty="0">
                <a:hlinkClick r:id="rId3"/>
              </a:rPr>
              <a:t>http://withknown.com</a:t>
            </a:r>
            <a:r>
              <a:rPr lang="en-CA" sz="2000" dirty="0" smtClean="0">
                <a:hlinkClick r:id="rId3"/>
              </a:rPr>
              <a:t>/</a:t>
            </a:r>
            <a:endParaRPr lang="en-CA" sz="2000" dirty="0" smtClean="0"/>
          </a:p>
          <a:p>
            <a:r>
              <a:rPr lang="en-CA" sz="3200" dirty="0"/>
              <a:t>Learning Locker </a:t>
            </a:r>
            <a:r>
              <a:rPr lang="en-CA" sz="3200" dirty="0" smtClean="0"/>
              <a:t> </a:t>
            </a:r>
            <a:r>
              <a:rPr lang="en-CA" sz="2000" dirty="0" smtClean="0">
                <a:hlinkClick r:id="rId4"/>
              </a:rPr>
              <a:t>http</a:t>
            </a:r>
            <a:r>
              <a:rPr lang="en-CA" sz="2000" dirty="0">
                <a:hlinkClick r:id="rId4"/>
              </a:rPr>
              <a:t>://learninglocker.net</a:t>
            </a:r>
            <a:r>
              <a:rPr lang="en-CA" sz="2000" dirty="0" smtClean="0">
                <a:hlinkClick r:id="rId4"/>
              </a:rPr>
              <a:t>/</a:t>
            </a:r>
            <a:r>
              <a:rPr lang="en-CA" sz="2000" dirty="0" smtClean="0"/>
              <a:t> </a:t>
            </a:r>
            <a:endParaRPr lang="en-CA" sz="3200" dirty="0" smtClean="0"/>
          </a:p>
          <a:p>
            <a:r>
              <a:rPr lang="en-CA" sz="3200" dirty="0" err="1" smtClean="0"/>
              <a:t>Mahara</a:t>
            </a:r>
            <a:r>
              <a:rPr lang="en-CA" sz="3200" dirty="0"/>
              <a:t> </a:t>
            </a:r>
            <a:r>
              <a:rPr lang="en-CA" sz="1800" dirty="0">
                <a:hlinkClick r:id="rId5"/>
              </a:rPr>
              <a:t>https://mahara.org</a:t>
            </a:r>
            <a:r>
              <a:rPr lang="en-CA" sz="1800" dirty="0" smtClean="0">
                <a:hlinkClick r:id="rId5"/>
              </a:rPr>
              <a:t>/</a:t>
            </a:r>
            <a:r>
              <a:rPr lang="en-CA" sz="1800" dirty="0" smtClean="0"/>
              <a:t> 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504" y="812865"/>
            <a:ext cx="5187990" cy="3060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807631"/>
            <a:ext cx="461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7"/>
              </a:rPr>
              <a:t>http://</a:t>
            </a:r>
            <a:r>
              <a:rPr lang="en-CA" dirty="0" smtClean="0">
                <a:hlinkClick r:id="rId7"/>
              </a:rPr>
              <a:t>personalis.wikispaces.com/PLE+Projects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9889" y="3183666"/>
            <a:ext cx="4955477" cy="3177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9435"/>
          </a:xfrm>
        </p:spPr>
        <p:txBody>
          <a:bodyPr/>
          <a:lstStyle/>
          <a:p>
            <a:r>
              <a:rPr lang="en-CA" dirty="0" smtClean="0"/>
              <a:t>We are focused at the technology at the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1537199"/>
            <a:ext cx="5485075" cy="4168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93488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halfanhour.blogspot.com/2014/09/steve-wheeler-september-17-riyadh-notes.html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493462"/>
            <a:ext cx="70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and Performance Support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978" y="5036826"/>
            <a:ext cx="8944358" cy="1400549"/>
          </a:xfrm>
        </p:spPr>
        <p:txBody>
          <a:bodyPr>
            <a:normAutofit fontScale="92500"/>
          </a:bodyPr>
          <a:lstStyle/>
          <a:p>
            <a:r>
              <a:rPr lang="en-CA" sz="3500" dirty="0" smtClean="0"/>
              <a:t>It’s a network of personal learning environments…</a:t>
            </a:r>
          </a:p>
          <a:p>
            <a:r>
              <a:rPr lang="en-CA" sz="3500" dirty="0" smtClean="0"/>
              <a:t>… connected to a large array of learning services</a:t>
            </a:r>
          </a:p>
          <a:p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5364489" y="2697489"/>
            <a:ext cx="4023316" cy="1188707"/>
          </a:xfrm>
          <a:prstGeom prst="roundRect">
            <a:avLst/>
          </a:prstGeom>
          <a:solidFill>
            <a:srgbClr val="E46C0A">
              <a:alpha val="25000"/>
            </a:srgbClr>
          </a:solidFill>
          <a:ln w="12700">
            <a:solidFill>
              <a:srgbClr val="E46C0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ounded Rectangle 4"/>
          <p:cNvSpPr/>
          <p:nvPr/>
        </p:nvSpPr>
        <p:spPr>
          <a:xfrm>
            <a:off x="9479244" y="3156280"/>
            <a:ext cx="1005829" cy="8213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/>
              <a:t>EXTERNAL</a:t>
            </a:r>
            <a:br>
              <a:rPr lang="en-CA" sz="1000" b="1" dirty="0"/>
            </a:br>
            <a:r>
              <a:rPr lang="en-CA" sz="1000" b="1" dirty="0"/>
              <a:t>APPS</a:t>
            </a:r>
            <a:endParaRPr lang="en-CA" sz="800" dirty="0"/>
          </a:p>
        </p:txBody>
      </p:sp>
      <p:sp>
        <p:nvSpPr>
          <p:cNvPr id="6" name="Rounded Rectangle 5"/>
          <p:cNvSpPr/>
          <p:nvPr/>
        </p:nvSpPr>
        <p:spPr>
          <a:xfrm>
            <a:off x="5455927" y="4251951"/>
            <a:ext cx="1280147" cy="640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MATS</a:t>
            </a:r>
            <a:br>
              <a:rPr lang="en-CA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</a:t>
            </a:r>
          </a:p>
          <a:p>
            <a:pPr algn="ctr"/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3415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>
                <a:solidFill>
                  <a:srgbClr val="FFFFFF"/>
                </a:solidFill>
              </a:rPr>
              <a:t>PLA</a:t>
            </a:r>
            <a:endParaRPr lang="en-CA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7741903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>
                <a:solidFill>
                  <a:srgbClr val="FFFFFF"/>
                </a:solidFill>
              </a:rPr>
              <a:t>ACDR</a:t>
            </a:r>
            <a:endParaRPr lang="en-CA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7010391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PLR</a:t>
            </a:r>
            <a:endParaRPr lang="en-CA" sz="900" dirty="0"/>
          </a:p>
        </p:txBody>
      </p:sp>
      <p:sp>
        <p:nvSpPr>
          <p:cNvPr id="10" name="Rounded Rectangle 9"/>
          <p:cNvSpPr/>
          <p:nvPr/>
        </p:nvSpPr>
        <p:spPr>
          <a:xfrm>
            <a:off x="5455927" y="3337562"/>
            <a:ext cx="3840438" cy="4571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COMMON PLATFORM</a:t>
            </a:r>
          </a:p>
          <a:p>
            <a:pPr algn="ctr"/>
            <a:r>
              <a:rPr lang="en-CA" sz="900" dirty="0"/>
              <a:t>Services, Communications, Management</a:t>
            </a:r>
            <a:endParaRPr lang="en-CA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6278879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PCL</a:t>
            </a:r>
            <a:endParaRPr lang="en-CA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5455927" y="2788928"/>
            <a:ext cx="91439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RRN</a:t>
            </a:r>
            <a:endParaRPr lang="en-CA" sz="900" dirty="0"/>
          </a:p>
        </p:txBody>
      </p:sp>
      <p:sp>
        <p:nvSpPr>
          <p:cNvPr id="13" name="Rounded Rectangle 12"/>
          <p:cNvSpPr/>
          <p:nvPr/>
        </p:nvSpPr>
        <p:spPr>
          <a:xfrm>
            <a:off x="3992903" y="3154684"/>
            <a:ext cx="1280160" cy="8213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/>
              <a:t>EXTERNAL</a:t>
            </a:r>
            <a:br>
              <a:rPr lang="en-CA" sz="1000" b="1" dirty="0"/>
            </a:br>
            <a:r>
              <a:rPr lang="en-CA" sz="1000" b="1" dirty="0"/>
              <a:t>DATA Services</a:t>
            </a:r>
            <a:endParaRPr lang="en-CA" sz="800" dirty="0"/>
          </a:p>
        </p:txBody>
      </p:sp>
      <p:sp>
        <p:nvSpPr>
          <p:cNvPr id="14" name="Up-Down Arrow 13"/>
          <p:cNvSpPr/>
          <p:nvPr/>
        </p:nvSpPr>
        <p:spPr>
          <a:xfrm>
            <a:off x="5913122" y="3703318"/>
            <a:ext cx="365756" cy="548634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Up-Down Arrow 14"/>
          <p:cNvSpPr/>
          <p:nvPr/>
        </p:nvSpPr>
        <p:spPr>
          <a:xfrm rot="5400000">
            <a:off x="5227329" y="3383282"/>
            <a:ext cx="274318" cy="36575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464" y="3154684"/>
            <a:ext cx="0" cy="82295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1649779" y="2697488"/>
            <a:ext cx="2160246" cy="164590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889806" y="3246123"/>
            <a:ext cx="173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WORLD</a:t>
            </a:r>
          </a:p>
          <a:p>
            <a:pPr algn="ctr"/>
            <a:r>
              <a:rPr lang="fr-CA" sz="1600" b="1" dirty="0"/>
              <a:t>DATA</a:t>
            </a:r>
            <a:endParaRPr lang="en-CA" sz="1600" b="1" dirty="0"/>
          </a:p>
        </p:txBody>
      </p:sp>
      <p:sp>
        <p:nvSpPr>
          <p:cNvPr id="19" name="Up-Down Arrow 18"/>
          <p:cNvSpPr/>
          <p:nvPr/>
        </p:nvSpPr>
        <p:spPr>
          <a:xfrm rot="5400000">
            <a:off x="9250644" y="3384879"/>
            <a:ext cx="274318" cy="36575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le 19"/>
          <p:cNvSpPr/>
          <p:nvPr/>
        </p:nvSpPr>
        <p:spPr>
          <a:xfrm>
            <a:off x="8016219" y="1600220"/>
            <a:ext cx="1280160" cy="729916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100" b="1" dirty="0">
                <a:solidFill>
                  <a:srgbClr val="FFFFFF"/>
                </a:solidFill>
              </a:rPr>
              <a:t>MINT</a:t>
            </a:r>
            <a:r>
              <a:rPr lang="en-CA" sz="1000" b="1" dirty="0">
                <a:solidFill>
                  <a:srgbClr val="FFFFFF"/>
                </a:solidFill>
              </a:rPr>
              <a:t/>
            </a:r>
            <a:br>
              <a:rPr lang="en-CA" sz="1000" b="1" dirty="0">
                <a:solidFill>
                  <a:srgbClr val="FFFFFF"/>
                </a:solidFill>
              </a:rPr>
            </a:br>
            <a:r>
              <a:rPr lang="en-CA" sz="750" dirty="0">
                <a:solidFill>
                  <a:srgbClr val="FFFFFF"/>
                </a:solidFill>
              </a:rPr>
              <a:t>Multimodal </a:t>
            </a:r>
            <a:r>
              <a:rPr lang="en-CA" sz="750" dirty="0" err="1">
                <a:solidFill>
                  <a:srgbClr val="FFFFFF"/>
                </a:solidFill>
              </a:rPr>
              <a:t>INteractive</a:t>
            </a:r>
            <a:r>
              <a:rPr lang="en-CA" sz="750" dirty="0">
                <a:solidFill>
                  <a:srgbClr val="FFFFFF"/>
                </a:solidFill>
              </a:rPr>
              <a:t> Trainer</a:t>
            </a:r>
          </a:p>
          <a:p>
            <a:pPr lvl="0" algn="ctr"/>
            <a:endParaRPr lang="en-CA" sz="750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36073" y="1600221"/>
            <a:ext cx="1280160" cy="724403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MOOC-REL</a:t>
            </a:r>
          </a:p>
          <a:p>
            <a:pPr algn="ctr"/>
            <a:r>
              <a:rPr lang="en-CA" sz="750" dirty="0"/>
              <a:t>Massive Open Online Course </a:t>
            </a:r>
            <a:r>
              <a:rPr lang="en-CA" sz="750" dirty="0" err="1"/>
              <a:t>Ressources</a:t>
            </a:r>
            <a:r>
              <a:rPr lang="en-CA" sz="750" dirty="0"/>
              <a:t> </a:t>
            </a:r>
            <a:r>
              <a:rPr lang="en-CA" sz="750" dirty="0" err="1"/>
              <a:t>Éducatives</a:t>
            </a:r>
            <a:r>
              <a:rPr lang="en-CA" sz="750" dirty="0"/>
              <a:t> </a:t>
            </a:r>
            <a:r>
              <a:rPr lang="en-CA" sz="750" dirty="0" err="1"/>
              <a:t>Libres</a:t>
            </a:r>
            <a:endParaRPr lang="en-CA" sz="750" dirty="0"/>
          </a:p>
        </p:txBody>
      </p:sp>
      <p:sp>
        <p:nvSpPr>
          <p:cNvPr id="22" name="Rounded Rectangle 21"/>
          <p:cNvSpPr/>
          <p:nvPr/>
        </p:nvSpPr>
        <p:spPr>
          <a:xfrm>
            <a:off x="5455928" y="1600221"/>
            <a:ext cx="1280145" cy="729915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WAVE</a:t>
            </a:r>
          </a:p>
          <a:p>
            <a:pPr algn="ctr"/>
            <a:r>
              <a:rPr lang="en-CA" sz="750" dirty="0"/>
              <a:t>Workflow Analysis, Visualization and Enhancement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5913122" y="2331733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Up-Down Arrow 23"/>
          <p:cNvSpPr/>
          <p:nvPr/>
        </p:nvSpPr>
        <p:spPr>
          <a:xfrm>
            <a:off x="7193268" y="2331733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-Down Arrow 24"/>
          <p:cNvSpPr/>
          <p:nvPr/>
        </p:nvSpPr>
        <p:spPr>
          <a:xfrm>
            <a:off x="8473414" y="2331733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ounded Rectangle 25"/>
          <p:cNvSpPr/>
          <p:nvPr/>
        </p:nvSpPr>
        <p:spPr>
          <a:xfrm>
            <a:off x="7741903" y="4253550"/>
            <a:ext cx="1280147" cy="640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NRC Programs</a:t>
            </a:r>
            <a:br>
              <a:rPr lang="en-CA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</a:p>
          <a:p>
            <a:pPr algn="ctr"/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Departments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8199097" y="3810000"/>
            <a:ext cx="365756" cy="44195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 smtClean="0"/>
              <a:t>Technology Development Projects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5638800" cy="4959095"/>
          </a:xfrm>
        </p:spPr>
        <p:txBody>
          <a:bodyPr>
            <a:normAutofit/>
          </a:bodyPr>
          <a:lstStyle/>
          <a:p>
            <a:pPr marL="342900" indent="-342900"/>
            <a:r>
              <a:rPr lang="en-CA" sz="3200" dirty="0" smtClean="0">
                <a:solidFill>
                  <a:schemeClr val="tx1"/>
                </a:solidFill>
              </a:rPr>
              <a:t>Learning services network and marketplace</a:t>
            </a:r>
          </a:p>
          <a:p>
            <a:pPr marL="342900" indent="-342900"/>
            <a:r>
              <a:rPr lang="en-CA" sz="3200" dirty="0" smtClean="0">
                <a:solidFill>
                  <a:schemeClr val="tx1"/>
                </a:solidFill>
              </a:rPr>
              <a:t>Automated skills development and recognition</a:t>
            </a:r>
          </a:p>
          <a:p>
            <a:pPr marL="342900" indent="-342900"/>
            <a:r>
              <a:rPr lang="en-US" sz="3200" dirty="0" smtClean="0">
                <a:solidFill>
                  <a:schemeClr val="tx1"/>
                </a:solidFill>
              </a:rPr>
              <a:t>Lifetime management of </a:t>
            </a:r>
            <a:r>
              <a:rPr lang="en-CA" sz="3200" dirty="0" smtClean="0">
                <a:solidFill>
                  <a:schemeClr val="tx1"/>
                </a:solidFill>
              </a:rPr>
              <a:t>learning and training records and credentials</a:t>
            </a:r>
          </a:p>
          <a:p>
            <a:pPr marL="342900" indent="-342900"/>
            <a:r>
              <a:rPr lang="en-CA" sz="3200" dirty="0" smtClean="0">
                <a:solidFill>
                  <a:schemeClr val="tx1"/>
                </a:solidFill>
              </a:rPr>
              <a:t>Personal learning assistant to view, update and access training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699021"/>
              </p:ext>
            </p:extLst>
          </p:nvPr>
        </p:nvGraphicFramePr>
        <p:xfrm>
          <a:off x="6781800" y="1524001"/>
          <a:ext cx="3995928" cy="353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848857" y="5062728"/>
            <a:ext cx="50993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0000"/>
                </a:solidFill>
                <a:latin typeface="Arial" panose="020B0604020202020204" pitchFamily="34" charset="0"/>
              </a:rPr>
              <a:t>Learning as a cloud service and deep integration with external systems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 Core 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73" y="1533144"/>
            <a:ext cx="8462734" cy="460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4" y="3095037"/>
            <a:ext cx="4921567" cy="308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Repository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048" y="1825624"/>
            <a:ext cx="4693920" cy="445325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Manage and discover list of sources and resources</a:t>
            </a:r>
          </a:p>
          <a:p>
            <a:r>
              <a:rPr lang="en-CA" sz="3200" dirty="0" smtClean="0"/>
              <a:t>Maintain authentication and credentials </a:t>
            </a:r>
          </a:p>
          <a:p>
            <a:r>
              <a:rPr lang="en-CA" sz="3200" dirty="0" smtClean="0"/>
              <a:t>Support APIs and metadata standards</a:t>
            </a:r>
          </a:p>
          <a:p>
            <a:r>
              <a:rPr lang="en-CA" sz="3200" dirty="0" smtClean="0"/>
              <a:t>Gather, analyze and sort resources and/or metadata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" y="1825626"/>
            <a:ext cx="4299928" cy="300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Cloud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488" y="1825625"/>
            <a:ext cx="5023104" cy="4351338"/>
          </a:xfrm>
        </p:spPr>
        <p:txBody>
          <a:bodyPr>
            <a:noAutofit/>
          </a:bodyPr>
          <a:lstStyle/>
          <a:p>
            <a:r>
              <a:rPr lang="en-CA" sz="3200" dirty="0"/>
              <a:t>Manage </a:t>
            </a:r>
            <a:r>
              <a:rPr lang="en-CA" sz="3200" dirty="0" smtClean="0"/>
              <a:t>list </a:t>
            </a:r>
            <a:r>
              <a:rPr lang="en-CA" sz="3200" dirty="0"/>
              <a:t>of </a:t>
            </a:r>
            <a:r>
              <a:rPr lang="en-CA" sz="3200" dirty="0" smtClean="0"/>
              <a:t>local and remote storage systems</a:t>
            </a:r>
            <a:endParaRPr lang="en-CA" sz="3200" dirty="0"/>
          </a:p>
          <a:p>
            <a:r>
              <a:rPr lang="en-CA" sz="3200" dirty="0" smtClean="0"/>
              <a:t>Maintain security, encryption, </a:t>
            </a:r>
            <a:r>
              <a:rPr lang="en-CA" sz="3200" dirty="0"/>
              <a:t>authentication and credentials </a:t>
            </a:r>
          </a:p>
          <a:p>
            <a:r>
              <a:rPr lang="en-CA" sz="3200" dirty="0" smtClean="0"/>
              <a:t>Include local or personal device storage</a:t>
            </a:r>
            <a:endParaRPr lang="en-CA" sz="3200" dirty="0"/>
          </a:p>
          <a:p>
            <a:r>
              <a:rPr lang="en-CA" sz="3200" dirty="0" smtClean="0"/>
              <a:t>Manage and synchronize resource sets and data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92" y="1690688"/>
            <a:ext cx="3466248" cy="228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3875610"/>
            <a:ext cx="5318189" cy="2472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Assistant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834640"/>
            <a:ext cx="5647944" cy="479463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Collect contextual information for system</a:t>
            </a:r>
          </a:p>
          <a:p>
            <a:r>
              <a:rPr lang="en-CA" sz="3200" dirty="0" smtClean="0"/>
              <a:t>Display resources of various formats, </a:t>
            </a:r>
            <a:r>
              <a:rPr lang="en-CA" sz="3200" dirty="0" err="1" smtClean="0"/>
              <a:t>inclusing</a:t>
            </a:r>
            <a:r>
              <a:rPr lang="en-CA" sz="3200" dirty="0" smtClean="0"/>
              <a:t> SCORM, LTI, etc.</a:t>
            </a:r>
          </a:p>
          <a:p>
            <a:r>
              <a:rPr lang="en-CA" sz="3200" dirty="0" smtClean="0"/>
              <a:t>Support (</a:t>
            </a:r>
            <a:r>
              <a:rPr lang="en-CA" sz="3200" dirty="0" err="1" smtClean="0"/>
              <a:t>scaffolded</a:t>
            </a:r>
            <a:r>
              <a:rPr lang="en-CA" sz="3200" dirty="0" smtClean="0"/>
              <a:t>) authoring environments</a:t>
            </a:r>
          </a:p>
          <a:p>
            <a:r>
              <a:rPr lang="en-CA" sz="3200" dirty="0" smtClean="0"/>
              <a:t>Project LPSS capacity into external software and devices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56" y="1690688"/>
            <a:ext cx="3953256" cy="282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97" y="4231956"/>
            <a:ext cx="3990403" cy="196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0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740" y="4646165"/>
            <a:ext cx="3608886" cy="1585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Competency Recognition and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45736" cy="4648327"/>
          </a:xfrm>
        </p:spPr>
        <p:txBody>
          <a:bodyPr/>
          <a:lstStyle/>
          <a:p>
            <a:r>
              <a:rPr lang="en-CA" sz="3200" dirty="0" smtClean="0"/>
              <a:t>Import or create competency definitions</a:t>
            </a:r>
          </a:p>
          <a:p>
            <a:r>
              <a:rPr lang="en-CA" sz="3200" dirty="0" smtClean="0"/>
              <a:t>Analyze interactions for skills and learning gaps</a:t>
            </a:r>
          </a:p>
          <a:p>
            <a:r>
              <a:rPr lang="en-CA" sz="3200" dirty="0" smtClean="0"/>
              <a:t>Support development of learning plans</a:t>
            </a:r>
          </a:p>
          <a:p>
            <a:r>
              <a:rPr lang="en-CA" sz="3200" dirty="0" smtClean="0"/>
              <a:t>Provide resource and service recommendations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32" y="1825624"/>
            <a:ext cx="3709416" cy="2820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Yes, we can predict the future</a:t>
            </a:r>
            <a:endParaRPr lang="en-CA" dirty="0"/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90" y="2042160"/>
            <a:ext cx="42862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8481" y="2236470"/>
            <a:ext cx="3108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 took this picture yesterday knowing I would want to use it in this presentation today.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Record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152" y="1825625"/>
            <a:ext cx="8705088" cy="435133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Collect full record of interactions with all resources, external systems </a:t>
            </a:r>
          </a:p>
          <a:p>
            <a:r>
              <a:rPr lang="en-CA" sz="3200" dirty="0" smtClean="0"/>
              <a:t>Support learning activity data exchange formats (</a:t>
            </a:r>
            <a:r>
              <a:rPr lang="en-CA" sz="3200" dirty="0" err="1" smtClean="0"/>
              <a:t>eg</a:t>
            </a:r>
            <a:r>
              <a:rPr lang="en-CA" sz="3200" dirty="0" smtClean="0"/>
              <a:t>. </a:t>
            </a:r>
            <a:r>
              <a:rPr lang="en-CA" sz="3200" dirty="0" err="1" smtClean="0"/>
              <a:t>xAPI</a:t>
            </a:r>
            <a:r>
              <a:rPr lang="en-CA" sz="3200" dirty="0" smtClean="0"/>
              <a:t>)</a:t>
            </a:r>
          </a:p>
          <a:p>
            <a:r>
              <a:rPr lang="en-CA" sz="3200" dirty="0" smtClean="0"/>
              <a:t>Collect and present a person’s personal portfolio</a:t>
            </a:r>
          </a:p>
          <a:p>
            <a:r>
              <a:rPr lang="en-CA" sz="3200" dirty="0" smtClean="0"/>
              <a:t>Display certifications and credentials (</a:t>
            </a:r>
            <a:r>
              <a:rPr lang="en-CA" sz="3200" dirty="0" err="1" smtClean="0"/>
              <a:t>eg</a:t>
            </a:r>
            <a:r>
              <a:rPr lang="en-CA" sz="3200" dirty="0" smtClean="0"/>
              <a:t>. badges)</a:t>
            </a:r>
          </a:p>
          <a:p>
            <a:r>
              <a:rPr lang="en-CA" sz="3200" dirty="0" smtClean="0"/>
              <a:t>Maintain 3</a:t>
            </a:r>
            <a:r>
              <a:rPr lang="en-CA" sz="3200" baseline="30000" dirty="0" smtClean="0"/>
              <a:t>rd</a:t>
            </a:r>
            <a:r>
              <a:rPr lang="en-CA" sz="3200" dirty="0" smtClean="0"/>
              <a:t> party certification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009"/>
            <a:ext cx="1624584" cy="391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9979"/>
          </a:xfrm>
        </p:spPr>
        <p:txBody>
          <a:bodyPr/>
          <a:lstStyle/>
          <a:p>
            <a:r>
              <a:rPr lang="en-CA" dirty="0" smtClean="0"/>
              <a:t>Implementation – from MOOC to Personal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105"/>
            <a:ext cx="10515600" cy="420185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MOOC-REL (OIF)</a:t>
            </a:r>
          </a:p>
          <a:p>
            <a:r>
              <a:rPr lang="en-CA" sz="3200" dirty="0" smtClean="0"/>
              <a:t>ALECSO</a:t>
            </a:r>
          </a:p>
          <a:p>
            <a:r>
              <a:rPr lang="en-CA" sz="3200" dirty="0" smtClean="0"/>
              <a:t>MINT</a:t>
            </a:r>
          </a:p>
          <a:p>
            <a:r>
              <a:rPr lang="en-CA" sz="3200" dirty="0"/>
              <a:t>SHARE</a:t>
            </a:r>
            <a:endParaRPr lang="en-CA" sz="3200" dirty="0" smtClean="0"/>
          </a:p>
          <a:p>
            <a:r>
              <a:rPr lang="en-CA" sz="3200" dirty="0" smtClean="0"/>
              <a:t>Badges</a:t>
            </a:r>
          </a:p>
          <a:p>
            <a:r>
              <a:rPr lang="en-CA" sz="3200" dirty="0" smtClean="0"/>
              <a:t>Simulator</a:t>
            </a:r>
          </a:p>
          <a:p>
            <a:r>
              <a:rPr lang="en-CA" sz="3200" dirty="0" smtClean="0"/>
              <a:t>Workplace T&amp;D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37" y="1975104"/>
            <a:ext cx="5751933" cy="285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0" y="1825625"/>
            <a:ext cx="342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Ultimately, the objective is to support individual learning in a network</a:t>
            </a:r>
            <a:endParaRPr lang="en-CA" sz="3200" dirty="0"/>
          </a:p>
        </p:txBody>
      </p:sp>
      <p:pic>
        <p:nvPicPr>
          <p:cNvPr id="4098" name="Picture 2" descr="http://integralleadershipmanifesto.com/wp-content/uploads/double-learning-loop-12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47" y="1593152"/>
            <a:ext cx="5525898" cy="40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9847" y="5864210"/>
            <a:ext cx="7851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http://integralleadershipmanifesto.com/manifesto/making-subject-object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Launch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4808" cy="4351338"/>
          </a:xfrm>
        </p:spPr>
        <p:txBody>
          <a:bodyPr/>
          <a:lstStyle/>
          <a:p>
            <a:r>
              <a:rPr lang="en-CA" sz="3200" dirty="0" smtClean="0"/>
              <a:t>Limited beta starting at the end of September</a:t>
            </a:r>
          </a:p>
          <a:p>
            <a:r>
              <a:rPr lang="en-CA" sz="3200" dirty="0" smtClean="0"/>
              <a:t>Hosted service offered at </a:t>
            </a:r>
            <a:r>
              <a:rPr lang="en-CA" sz="3200" dirty="0" smtClean="0">
                <a:hlinkClick r:id="rId2"/>
              </a:rPr>
              <a:t>http://lpss.me</a:t>
            </a:r>
            <a:r>
              <a:rPr lang="en-CA" sz="3200" dirty="0" smtClean="0"/>
              <a:t> </a:t>
            </a:r>
          </a:p>
          <a:p>
            <a:r>
              <a:rPr lang="en-CA" sz="3200" dirty="0" smtClean="0"/>
              <a:t>Slow roll-out of capacity over next 18 months</a:t>
            </a:r>
          </a:p>
          <a:p>
            <a:r>
              <a:rPr lang="en-CA" sz="3200" dirty="0" smtClean="0"/>
              <a:t>Development of partnerships and capacity building projects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51" y="1292352"/>
            <a:ext cx="3116662" cy="4564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this important?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3304" cy="435133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Because technology is </a:t>
            </a:r>
            <a:r>
              <a:rPr lang="en-CA" sz="3200" i="1" dirty="0" smtClean="0"/>
              <a:t>not</a:t>
            </a:r>
            <a:r>
              <a:rPr lang="en-CA" sz="3200" dirty="0" smtClean="0"/>
              <a:t> just a tool</a:t>
            </a:r>
          </a:p>
          <a:p>
            <a:r>
              <a:rPr lang="en-CA" sz="3200" dirty="0" smtClean="0"/>
              <a:t>It gives us the capacity to do new things (the ‘affordances argument’)</a:t>
            </a:r>
          </a:p>
          <a:p>
            <a:r>
              <a:rPr lang="en-CA" sz="3200" dirty="0" smtClean="0"/>
              <a:t>It represents an extension of our perceptions (the McLuhan argument)</a:t>
            </a:r>
          </a:p>
          <a:p>
            <a:r>
              <a:rPr lang="en-CA" sz="3200" dirty="0" smtClean="0"/>
              <a:t>“We shape technology, and then technology shapes us”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05" y="1825625"/>
            <a:ext cx="2981325" cy="412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hhome.wpengine.com/wp-content/uploads/2012/10/transfer-of-know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448"/>
            <a:ext cx="5524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eithcotps.sa.edu.au/Photos%5Cthumb%5CTechnology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75" y="1844424"/>
            <a:ext cx="4186113" cy="31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323"/>
          </a:xfrm>
        </p:spPr>
        <p:txBody>
          <a:bodyPr/>
          <a:lstStyle/>
          <a:p>
            <a:r>
              <a:rPr lang="en-CA" dirty="0" smtClean="0"/>
              <a:t>What kind of learner we become depends on what kind of learning technology we choose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52146" y="5476873"/>
            <a:ext cx="1093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http://singularityhub.com/2012/10/15/19th-century-french-artists-predicted-the-world-of-the-future-in-this-series-of-postcards</a:t>
            </a:r>
            <a:r>
              <a:rPr lang="en-CA" sz="1200" dirty="0" smtClean="0">
                <a:hlinkClick r:id="rId4"/>
              </a:rPr>
              <a:t>/</a:t>
            </a:r>
            <a:r>
              <a:rPr lang="en-CA" sz="1200" dirty="0" smtClean="0"/>
              <a:t> </a:t>
            </a:r>
          </a:p>
          <a:p>
            <a:r>
              <a:rPr lang="en-CA" sz="1200" dirty="0">
                <a:hlinkClick r:id="rId5"/>
              </a:rPr>
              <a:t>http://</a:t>
            </a:r>
            <a:r>
              <a:rPr lang="en-CA" sz="1200" dirty="0" smtClean="0">
                <a:hlinkClick r:id="rId5"/>
              </a:rPr>
              <a:t>www.alter-inc.com/wearable.html</a:t>
            </a:r>
            <a:r>
              <a:rPr lang="en-CA" sz="1200" dirty="0" smtClean="0"/>
              <a:t> </a:t>
            </a:r>
          </a:p>
          <a:p>
            <a:r>
              <a:rPr lang="en-CA" sz="1200" dirty="0">
                <a:hlinkClick r:id="rId6"/>
              </a:rPr>
              <a:t>http://</a:t>
            </a:r>
            <a:r>
              <a:rPr lang="en-CA" sz="1200" dirty="0" smtClean="0">
                <a:hlinkClick r:id="rId6"/>
              </a:rPr>
              <a:t>www.keithcotps.sa.edu.au/Learning.htm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5124" name="Picture 4" descr="http://www.alter-inc.com/images/photos/robo_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54" y="3651403"/>
            <a:ext cx="2006267" cy="20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7887"/>
            <a:ext cx="10515600" cy="134893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Stephen Downes</a:t>
            </a:r>
          </a:p>
          <a:p>
            <a:r>
              <a:rPr lang="en-CA" sz="3200" dirty="0" smtClean="0"/>
              <a:t>http://www.downes.ca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3684"/>
            <a:ext cx="5344438" cy="334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55" y="5868178"/>
            <a:ext cx="12306110" cy="9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1998 I predicted…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747" y="1836324"/>
            <a:ext cx="6960349" cy="3771996"/>
          </a:xfrm>
        </p:spPr>
        <p:txBody>
          <a:bodyPr>
            <a:normAutofit/>
          </a:bodyPr>
          <a:lstStyle/>
          <a:p>
            <a:r>
              <a:rPr lang="en-CA" sz="3200" dirty="0"/>
              <a:t>High-speed wireless access</a:t>
            </a:r>
          </a:p>
          <a:p>
            <a:r>
              <a:rPr lang="en-CA" sz="3200" dirty="0"/>
              <a:t>Importance of audio and video</a:t>
            </a:r>
          </a:p>
          <a:p>
            <a:r>
              <a:rPr lang="en-CA" sz="3200" dirty="0"/>
              <a:t>The iPad (even got the name right)</a:t>
            </a:r>
          </a:p>
          <a:p>
            <a:r>
              <a:rPr lang="en-CA" sz="3200" dirty="0"/>
              <a:t>Learning objects (called ‘modules</a:t>
            </a:r>
            <a:r>
              <a:rPr lang="en-CA" sz="3200" dirty="0" smtClean="0"/>
              <a:t>’)</a:t>
            </a:r>
          </a:p>
          <a:p>
            <a:r>
              <a:rPr lang="en-CA" sz="3200" dirty="0" smtClean="0"/>
              <a:t>Learning management systems</a:t>
            </a:r>
          </a:p>
          <a:p>
            <a:r>
              <a:rPr lang="en-CA" sz="3200" dirty="0" smtClean="0"/>
              <a:t>Personalized education</a:t>
            </a:r>
            <a:endParaRPr lang="en-CA" sz="3200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27747" y="5753956"/>
            <a:ext cx="4170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http://www.downes.ca/future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www.downes.ca/me/mybooks.htm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0" name="Picture 2" descr="http://www.downes.ca/files/books/future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70" y="1864946"/>
            <a:ext cx="2477897" cy="32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predict the future?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124" y="2055780"/>
            <a:ext cx="5138164" cy="3503771"/>
          </a:xfrm>
        </p:spPr>
        <p:txBody>
          <a:bodyPr>
            <a:normAutofit/>
          </a:bodyPr>
          <a:lstStyle/>
          <a:p>
            <a:r>
              <a:rPr lang="en-CA" sz="3200" dirty="0"/>
              <a:t>We predict the future the way we understand the past: by reading the signs</a:t>
            </a:r>
          </a:p>
          <a:p>
            <a:r>
              <a:rPr lang="en-CA" sz="3200" dirty="0"/>
              <a:t>This is also how we understand the world in general, and how we learn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42" y="1788224"/>
            <a:ext cx="3729327" cy="447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is a form of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528" y="1786594"/>
            <a:ext cx="7754112" cy="4187486"/>
          </a:xfrm>
        </p:spPr>
        <p:txBody>
          <a:bodyPr>
            <a:noAutofit/>
          </a:bodyPr>
          <a:lstStyle/>
          <a:p>
            <a:r>
              <a:rPr lang="en-CA" sz="3200" dirty="0"/>
              <a:t>It’s what we do naturally, as humans, from the day we are born</a:t>
            </a:r>
          </a:p>
          <a:p>
            <a:r>
              <a:rPr lang="en-CA" sz="3200" dirty="0"/>
              <a:t>And it’s something that </a:t>
            </a:r>
            <a:r>
              <a:rPr lang="en-CA" sz="3200" dirty="0" smtClean="0"/>
              <a:t>grows and evolves </a:t>
            </a:r>
            <a:r>
              <a:rPr lang="en-CA" sz="3200" dirty="0"/>
              <a:t>into a complex set of basic literacies, including pattern recognition, critical thinking, action and behaviour, awareness of context, inference and imagination, and change (the ‘critical literacies’)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1885092"/>
            <a:ext cx="2665014" cy="44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learning process is interactive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Aggregate </a:t>
            </a:r>
          </a:p>
          <a:p>
            <a:r>
              <a:rPr lang="en-CA" sz="3200" dirty="0" smtClean="0"/>
              <a:t>Remix</a:t>
            </a:r>
          </a:p>
          <a:p>
            <a:r>
              <a:rPr lang="en-CA" sz="3200" dirty="0" smtClean="0"/>
              <a:t>Repurpose</a:t>
            </a:r>
          </a:p>
          <a:p>
            <a:r>
              <a:rPr lang="en-CA" sz="3200" dirty="0" smtClean="0"/>
              <a:t>Feed Forward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88992"/>
            <a:ext cx="6733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To teach is to model and demonstrate, to learn is to practice and reflect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825625"/>
            <a:ext cx="6596062" cy="289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6283"/>
          </a:xfrm>
        </p:spPr>
        <p:txBody>
          <a:bodyPr/>
          <a:lstStyle/>
          <a:p>
            <a:r>
              <a:rPr lang="en-CA" dirty="0" smtClean="0"/>
              <a:t>This is the basis of our approach to learning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en-CA" dirty="0" smtClean="0"/>
              <a:t>1999 – Learning communities</a:t>
            </a:r>
          </a:p>
          <a:p>
            <a:r>
              <a:rPr lang="en-CA" dirty="0" smtClean="0"/>
              <a:t>2001 – The learning marketplace</a:t>
            </a:r>
          </a:p>
          <a:p>
            <a:r>
              <a:rPr lang="en-CA" dirty="0" smtClean="0"/>
              <a:t>2004 – E-Learning 2.0</a:t>
            </a:r>
          </a:p>
          <a:p>
            <a:r>
              <a:rPr lang="en-CA" dirty="0" smtClean="0"/>
              <a:t>2005 – Learning Networks / </a:t>
            </a:r>
            <a:r>
              <a:rPr lang="en-CA" dirty="0" err="1"/>
              <a:t>Connectivism</a:t>
            </a:r>
            <a:endParaRPr lang="en-CA" dirty="0" smtClean="0"/>
          </a:p>
          <a:p>
            <a:r>
              <a:rPr lang="en-CA" dirty="0" smtClean="0"/>
              <a:t>2005 – Open Educational Resources</a:t>
            </a:r>
          </a:p>
          <a:p>
            <a:r>
              <a:rPr lang="en-CA" dirty="0" smtClean="0"/>
              <a:t>2008 – MOOC</a:t>
            </a:r>
          </a:p>
          <a:p>
            <a:r>
              <a:rPr lang="en-CA" dirty="0" smtClean="0"/>
              <a:t>2010 – Personal Learning Environments</a:t>
            </a:r>
          </a:p>
          <a:p>
            <a:r>
              <a:rPr lang="en-CA" dirty="0" smtClean="0"/>
              <a:t>2013 – LPSS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790" y="1725073"/>
            <a:ext cx="3419475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can also see it in Pedagogy 2.0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36" y="1432751"/>
            <a:ext cx="7242048" cy="4570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127234"/>
            <a:ext cx="975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Bader A. </a:t>
            </a:r>
            <a:r>
              <a:rPr lang="en-CA" dirty="0" err="1" smtClean="0"/>
              <a:t>Alsaleh</a:t>
            </a:r>
            <a:r>
              <a:rPr lang="en-CA" dirty="0"/>
              <a:t> -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halfanhour.blogspot.com/2014/09/bader-alsaleh-september-17-riyadh.html</a:t>
            </a:r>
            <a:r>
              <a:rPr lang="en-CA" dirty="0" smtClean="0"/>
              <a:t>  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403"/>
          </a:xfrm>
        </p:spPr>
        <p:txBody>
          <a:bodyPr/>
          <a:lstStyle/>
          <a:p>
            <a:r>
              <a:rPr lang="en-CA" dirty="0" smtClean="0"/>
              <a:t>The design is based on putting the learner at the center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057783" y="5398222"/>
            <a:ext cx="6293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Scott Wilson (left), </a:t>
            </a:r>
            <a:r>
              <a:rPr lang="en-CA" dirty="0" smtClean="0"/>
              <a:t>Tim Hand (right</a:t>
            </a:r>
            <a:r>
              <a:rPr lang="en-CA" dirty="0"/>
              <a:t>) </a:t>
            </a:r>
            <a:endParaRPr lang="en-CA" dirty="0" smtClean="0"/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www.google.com/search?q=ple+diagrams</a:t>
            </a:r>
            <a:endParaRPr lang="en-CA" dirty="0" smtClean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www.edtechpost.ca/ple_diagrams/index.php/mind-map-3</a:t>
            </a:r>
            <a:endParaRPr lang="en-CA" dirty="0"/>
          </a:p>
        </p:txBody>
      </p:sp>
      <p:pic>
        <p:nvPicPr>
          <p:cNvPr id="3074" name="Picture 2" descr="http://cogdogblog.com/wp-content/uploads/2010/09/future-v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3" y="1938528"/>
            <a:ext cx="4552229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techpost.ca/ple_diagrams/var/albums/mind-map-3.jpg?m=13556157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1938529"/>
            <a:ext cx="4436859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12690" y="652232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1024</Words>
  <Application>Microsoft Office PowerPoint</Application>
  <PresentationFormat>Widescreen</PresentationFormat>
  <Paragraphs>159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Personal Learning in a Connected World:  Learning and Performance Support Systems</vt:lpstr>
      <vt:lpstr>Yes, we can predict the future</vt:lpstr>
      <vt:lpstr>In 1998 I predicted…</vt:lpstr>
      <vt:lpstr>How do we predict the future?</vt:lpstr>
      <vt:lpstr>Learning is a form of recognition</vt:lpstr>
      <vt:lpstr>The learning process is interactive</vt:lpstr>
      <vt:lpstr>This is the basis of our approach to learning technologies</vt:lpstr>
      <vt:lpstr>You can also see it in Pedagogy 2.0 </vt:lpstr>
      <vt:lpstr>The design is based on putting the learner at the center</vt:lpstr>
      <vt:lpstr>This is known generally as the ‘Personal Learning Environment’ (PLE)</vt:lpstr>
      <vt:lpstr>Relevant Projects</vt:lpstr>
      <vt:lpstr>We are focused at the technology at the center</vt:lpstr>
      <vt:lpstr>Learning and Performance Support Systems</vt:lpstr>
      <vt:lpstr>Core Technology Development Projects</vt:lpstr>
      <vt:lpstr>LPSS Core Projects</vt:lpstr>
      <vt:lpstr>Resource Repository Network</vt:lpstr>
      <vt:lpstr>Personal Cloud</vt:lpstr>
      <vt:lpstr>Personal Learning Assistant</vt:lpstr>
      <vt:lpstr>Competency Recognition and Development</vt:lpstr>
      <vt:lpstr>Personal Learning Record</vt:lpstr>
      <vt:lpstr>Implementation – from MOOC to Personal Learning</vt:lpstr>
      <vt:lpstr>Implementation Projects</vt:lpstr>
      <vt:lpstr>Launch</vt:lpstr>
      <vt:lpstr>Why is this important?</vt:lpstr>
      <vt:lpstr>What kind of learner we become depends on what kind of learning technology we choose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Learning in a Connected World:  Learning and Performance Support Systems</dc:title>
  <dc:creator>Stephen Downes</dc:creator>
  <cp:lastModifiedBy>Stephen Downes</cp:lastModifiedBy>
  <cp:revision>26</cp:revision>
  <dcterms:created xsi:type="dcterms:W3CDTF">2014-09-14T23:42:33Z</dcterms:created>
  <dcterms:modified xsi:type="dcterms:W3CDTF">2014-09-18T07:22:39Z</dcterms:modified>
</cp:coreProperties>
</file>